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9" r:id="rId2"/>
  </p:sldMasterIdLst>
  <p:sldIdLst>
    <p:sldId id="264" r:id="rId3"/>
    <p:sldId id="265" r:id="rId4"/>
    <p:sldId id="262" r:id="rId5"/>
    <p:sldId id="263" r:id="rId6"/>
    <p:sldId id="266" r:id="rId7"/>
    <p:sldId id="258" r:id="rId8"/>
    <p:sldId id="259" r:id="rId9"/>
    <p:sldId id="260" r:id="rId10"/>
    <p:sldId id="261" r:id="rId11"/>
  </p:sldIdLst>
  <p:sldSz cx="7559675" cy="10691813"/>
  <p:notesSz cx="7772400" cy="10693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>
      <p:cViewPr varScale="1">
        <p:scale>
          <a:sx n="54" d="100"/>
          <a:sy n="54" d="100"/>
        </p:scale>
        <p:origin x="432" y="62"/>
      </p:cViewPr>
      <p:guideLst>
        <p:guide orient="horz" pos="2880"/>
        <p:guide pos="21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288A3-DA45-4BEB-B147-CA851D030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960" y="1749795"/>
            <a:ext cx="5669756" cy="3722335"/>
          </a:xfrm>
        </p:spPr>
        <p:txBody>
          <a:bodyPr anchor="b"/>
          <a:lstStyle>
            <a:lvl1pPr algn="ctr">
              <a:defRPr sz="372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14FEFB-6500-4C70-9094-38F9F436B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488"/>
            </a:lvl1pPr>
            <a:lvl2pPr marL="283510" indent="0" algn="ctr">
              <a:buNone/>
              <a:defRPr sz="1240"/>
            </a:lvl2pPr>
            <a:lvl3pPr marL="567019" indent="0" algn="ctr">
              <a:buNone/>
              <a:defRPr sz="1116"/>
            </a:lvl3pPr>
            <a:lvl4pPr marL="850529" indent="0" algn="ctr">
              <a:buNone/>
              <a:defRPr sz="992"/>
            </a:lvl4pPr>
            <a:lvl5pPr marL="1134039" indent="0" algn="ctr">
              <a:buNone/>
              <a:defRPr sz="992"/>
            </a:lvl5pPr>
            <a:lvl6pPr marL="1417549" indent="0" algn="ctr">
              <a:buNone/>
              <a:defRPr sz="992"/>
            </a:lvl6pPr>
            <a:lvl7pPr marL="1701058" indent="0" algn="ctr">
              <a:buNone/>
              <a:defRPr sz="992"/>
            </a:lvl7pPr>
            <a:lvl8pPr marL="1984568" indent="0" algn="ctr">
              <a:buNone/>
              <a:defRPr sz="992"/>
            </a:lvl8pPr>
            <a:lvl9pPr marL="2268078" indent="0" algn="ctr">
              <a:buNone/>
              <a:defRPr sz="992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29BEFC-4C58-4B5B-9000-BDE9CF27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6E8954-266D-49D6-9BE8-6424D044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746E7E-8330-4611-AF26-E740814B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52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746C-7F8E-46FB-A676-7F36301F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04BB2F-D989-4B34-9F14-A2F80F326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4486BF-E374-4E38-9D40-578A1DD4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8D0770-B960-4250-905A-8633B71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EE1E2B-6DB7-4447-B6FB-13ACDCD4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576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758D19-61A5-4A90-ACA0-0E6612B39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409892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78CECA-9B39-42F1-9239-117CC0294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3B259B-2D55-4008-8BC7-35DF5F10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5801EF-E8C7-4B23-9293-867C5D22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A52333-5D08-4935-B0E8-26EDA3C0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1757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57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50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105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91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183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88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268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29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7A631-4497-45F6-97C1-E3832BF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87E599-8B77-4B36-B3E3-8A246E2D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007AD-3F8E-47EF-BA52-0E2358A5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615C5F-60D1-4733-A9E0-028CFF98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A1D73C-40F1-45B5-A365-52B7492E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277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78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766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37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32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ECFDC-1463-44AC-B7F3-3916CEB3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90" y="2665530"/>
            <a:ext cx="6520220" cy="4447496"/>
          </a:xfrm>
        </p:spPr>
        <p:txBody>
          <a:bodyPr anchor="b"/>
          <a:lstStyle>
            <a:lvl1pPr>
              <a:defRPr sz="372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A4E45B-699E-4981-9331-EECBA1E41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790" y="7155102"/>
            <a:ext cx="6520220" cy="2338833"/>
          </a:xfrm>
        </p:spPr>
        <p:txBody>
          <a:bodyPr/>
          <a:lstStyle>
            <a:lvl1pPr marL="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1pPr>
            <a:lvl2pPr marL="283510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2pPr>
            <a:lvl3pPr marL="567019" indent="0">
              <a:buNone/>
              <a:defRPr sz="1116">
                <a:solidFill>
                  <a:schemeClr val="tx1">
                    <a:tint val="75000"/>
                  </a:schemeClr>
                </a:solidFill>
              </a:defRPr>
            </a:lvl3pPr>
            <a:lvl4pPr marL="850529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4pPr>
            <a:lvl5pPr marL="1134039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5pPr>
            <a:lvl6pPr marL="1417549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6pPr>
            <a:lvl7pPr marL="170105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7pPr>
            <a:lvl8pPr marL="198456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8pPr>
            <a:lvl9pPr marL="226807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78693E-9002-4913-AC4D-297E183B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0118B9-DD5C-42F5-A694-3CEC55F4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DD96C7-2AF3-4143-B8A6-8E047496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798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23956-9F33-444C-9001-419974F9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C91E98-C22E-4FD4-BF57-024353B32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141614B-D48B-4FBC-912A-045CBAE73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FDAFDE-B081-450B-B802-5CECBC8E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2DE9CC-D4C5-481B-812B-0A6EFE6C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5BE8FE-1FE8-478A-97BC-838BA89C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401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8BE57-0304-46FF-9ACD-AA70121B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2" y="569241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C04A8B-5B9C-4623-BF20-25D259FB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712" y="2620980"/>
            <a:ext cx="3198097" cy="1284502"/>
          </a:xfrm>
        </p:spPr>
        <p:txBody>
          <a:bodyPr anchor="b"/>
          <a:lstStyle>
            <a:lvl1pPr marL="0" indent="0">
              <a:buNone/>
              <a:defRPr sz="1488" b="1"/>
            </a:lvl1pPr>
            <a:lvl2pPr marL="283510" indent="0">
              <a:buNone/>
              <a:defRPr sz="1240" b="1"/>
            </a:lvl2pPr>
            <a:lvl3pPr marL="567019" indent="0">
              <a:buNone/>
              <a:defRPr sz="1116" b="1"/>
            </a:lvl3pPr>
            <a:lvl4pPr marL="850529" indent="0">
              <a:buNone/>
              <a:defRPr sz="992" b="1"/>
            </a:lvl4pPr>
            <a:lvl5pPr marL="1134039" indent="0">
              <a:buNone/>
              <a:defRPr sz="992" b="1"/>
            </a:lvl5pPr>
            <a:lvl6pPr marL="1417549" indent="0">
              <a:buNone/>
              <a:defRPr sz="992" b="1"/>
            </a:lvl6pPr>
            <a:lvl7pPr marL="1701058" indent="0">
              <a:buNone/>
              <a:defRPr sz="992" b="1"/>
            </a:lvl7pPr>
            <a:lvl8pPr marL="1984568" indent="0">
              <a:buNone/>
              <a:defRPr sz="992" b="1"/>
            </a:lvl8pPr>
            <a:lvl9pPr marL="2268078" indent="0">
              <a:buNone/>
              <a:defRPr sz="99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6AACBA-8F81-4E8C-BFB2-EA4E2DC3C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712" y="3905482"/>
            <a:ext cx="319809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AC2F2AC-5003-4085-B993-17052BC02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7085" y="2620980"/>
            <a:ext cx="3213847" cy="1284502"/>
          </a:xfrm>
        </p:spPr>
        <p:txBody>
          <a:bodyPr anchor="b"/>
          <a:lstStyle>
            <a:lvl1pPr marL="0" indent="0">
              <a:buNone/>
              <a:defRPr sz="1488" b="1"/>
            </a:lvl1pPr>
            <a:lvl2pPr marL="283510" indent="0">
              <a:buNone/>
              <a:defRPr sz="1240" b="1"/>
            </a:lvl2pPr>
            <a:lvl3pPr marL="567019" indent="0">
              <a:buNone/>
              <a:defRPr sz="1116" b="1"/>
            </a:lvl3pPr>
            <a:lvl4pPr marL="850529" indent="0">
              <a:buNone/>
              <a:defRPr sz="992" b="1"/>
            </a:lvl4pPr>
            <a:lvl5pPr marL="1134039" indent="0">
              <a:buNone/>
              <a:defRPr sz="992" b="1"/>
            </a:lvl5pPr>
            <a:lvl6pPr marL="1417549" indent="0">
              <a:buNone/>
              <a:defRPr sz="992" b="1"/>
            </a:lvl6pPr>
            <a:lvl7pPr marL="1701058" indent="0">
              <a:buNone/>
              <a:defRPr sz="992" b="1"/>
            </a:lvl7pPr>
            <a:lvl8pPr marL="1984568" indent="0">
              <a:buNone/>
              <a:defRPr sz="992" b="1"/>
            </a:lvl8pPr>
            <a:lvl9pPr marL="2268078" indent="0">
              <a:buNone/>
              <a:defRPr sz="99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E1E61FA-1C9C-4451-8ABD-4341E6A62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7085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6718DF-D628-4DCD-9825-0A34A993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618FD2A-B3B7-49BA-8310-2BFC71EC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52DC862-9C60-469F-A0C0-CF0B2A04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857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C847B4-DA7D-491A-ABD4-CA2250B9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6105515-8A12-4EC7-A624-95C0F6E6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89B4D9-1A68-4CA3-8C85-80FD9424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0085E1-B107-4065-A245-BE8EE2AE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140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8805DC-5562-4216-A41E-6A9652F7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5E57EA-E6A7-4F59-9302-CA3F180A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CD396A-0E11-4580-A765-9E4657A1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546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9D393-7389-49DA-AF51-57185F02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1984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463189-1E16-4241-8C02-E55E0F39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847" y="1539424"/>
            <a:ext cx="3827085" cy="7598117"/>
          </a:xfrm>
        </p:spPr>
        <p:txBody>
          <a:bodyPr/>
          <a:lstStyle>
            <a:lvl1pPr>
              <a:defRPr sz="1984"/>
            </a:lvl1pPr>
            <a:lvl2pPr>
              <a:defRPr sz="1736"/>
            </a:lvl2pPr>
            <a:lvl3pPr>
              <a:defRPr sz="148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138E8F-5BF0-4C22-8B29-CDD5B926F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992"/>
            </a:lvl1pPr>
            <a:lvl2pPr marL="283510" indent="0">
              <a:buNone/>
              <a:defRPr sz="868"/>
            </a:lvl2pPr>
            <a:lvl3pPr marL="567019" indent="0">
              <a:buNone/>
              <a:defRPr sz="744"/>
            </a:lvl3pPr>
            <a:lvl4pPr marL="850529" indent="0">
              <a:buNone/>
              <a:defRPr sz="620"/>
            </a:lvl4pPr>
            <a:lvl5pPr marL="1134039" indent="0">
              <a:buNone/>
              <a:defRPr sz="620"/>
            </a:lvl5pPr>
            <a:lvl6pPr marL="1417549" indent="0">
              <a:buNone/>
              <a:defRPr sz="620"/>
            </a:lvl6pPr>
            <a:lvl7pPr marL="1701058" indent="0">
              <a:buNone/>
              <a:defRPr sz="620"/>
            </a:lvl7pPr>
            <a:lvl8pPr marL="1984568" indent="0">
              <a:buNone/>
              <a:defRPr sz="620"/>
            </a:lvl8pPr>
            <a:lvl9pPr marL="2268078" indent="0">
              <a:buNone/>
              <a:defRPr sz="62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C14786-B7FB-4DF4-91CC-B191BF19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323BF7-4806-473A-955F-09270A5D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95A885-C9BA-48E6-B974-F3CE8D43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503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03278-1268-4F13-8EB7-5C467BE3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1984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2F565B5-D095-49D5-B98C-3F75D2339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13847" y="1539424"/>
            <a:ext cx="3827085" cy="7598117"/>
          </a:xfrm>
        </p:spPr>
        <p:txBody>
          <a:bodyPr/>
          <a:lstStyle>
            <a:lvl1pPr marL="0" indent="0">
              <a:buNone/>
              <a:defRPr sz="1984"/>
            </a:lvl1pPr>
            <a:lvl2pPr marL="283510" indent="0">
              <a:buNone/>
              <a:defRPr sz="1736"/>
            </a:lvl2pPr>
            <a:lvl3pPr marL="567019" indent="0">
              <a:buNone/>
              <a:defRPr sz="1488"/>
            </a:lvl3pPr>
            <a:lvl4pPr marL="850529" indent="0">
              <a:buNone/>
              <a:defRPr sz="1240"/>
            </a:lvl4pPr>
            <a:lvl5pPr marL="1134039" indent="0">
              <a:buNone/>
              <a:defRPr sz="1240"/>
            </a:lvl5pPr>
            <a:lvl6pPr marL="1417549" indent="0">
              <a:buNone/>
              <a:defRPr sz="1240"/>
            </a:lvl6pPr>
            <a:lvl7pPr marL="1701058" indent="0">
              <a:buNone/>
              <a:defRPr sz="1240"/>
            </a:lvl7pPr>
            <a:lvl8pPr marL="1984568" indent="0">
              <a:buNone/>
              <a:defRPr sz="1240"/>
            </a:lvl8pPr>
            <a:lvl9pPr marL="2268078" indent="0">
              <a:buNone/>
              <a:defRPr sz="124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AAEB9E-7967-48D2-B5F6-54362DBDF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992"/>
            </a:lvl1pPr>
            <a:lvl2pPr marL="283510" indent="0">
              <a:buNone/>
              <a:defRPr sz="868"/>
            </a:lvl2pPr>
            <a:lvl3pPr marL="567019" indent="0">
              <a:buNone/>
              <a:defRPr sz="744"/>
            </a:lvl3pPr>
            <a:lvl4pPr marL="850529" indent="0">
              <a:buNone/>
              <a:defRPr sz="620"/>
            </a:lvl4pPr>
            <a:lvl5pPr marL="1134039" indent="0">
              <a:buNone/>
              <a:defRPr sz="620"/>
            </a:lvl5pPr>
            <a:lvl6pPr marL="1417549" indent="0">
              <a:buNone/>
              <a:defRPr sz="620"/>
            </a:lvl6pPr>
            <a:lvl7pPr marL="1701058" indent="0">
              <a:buNone/>
              <a:defRPr sz="620"/>
            </a:lvl7pPr>
            <a:lvl8pPr marL="1984568" indent="0">
              <a:buNone/>
              <a:defRPr sz="620"/>
            </a:lvl8pPr>
            <a:lvl9pPr marL="2268078" indent="0">
              <a:buNone/>
              <a:defRPr sz="62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1369E5-90C1-4827-84F3-8C71BE4B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1898F5-B6B6-4E46-AD01-122321D3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0AA4E0-6518-45A9-A3E0-D35683F2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592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1E75532-7C79-4DF5-A444-3DC881E2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B9E4B9-BED9-4F1E-87C4-E98A16473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306B52-DF2A-4C21-A473-FB78CA980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B538BE-A5D2-41DF-82A6-86DF22BB6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37527E-D338-4E66-8A3B-42C45B878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220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567019" rtl="0" eaLnBrk="1" latinLnBrk="0" hangingPunct="1">
        <a:lnSpc>
          <a:spcPct val="90000"/>
        </a:lnSpc>
        <a:spcBef>
          <a:spcPct val="0"/>
        </a:spcBef>
        <a:buNone/>
        <a:defRPr sz="27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755" indent="-141755" algn="l" defTabSz="56701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25265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08774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3pPr>
      <a:lvl4pPr marL="992284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4pPr>
      <a:lvl5pPr marL="1275794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5pPr>
      <a:lvl6pPr marL="155930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6pPr>
      <a:lvl7pPr marL="184281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7pPr>
      <a:lvl8pPr marL="212632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8pPr>
      <a:lvl9pPr marL="240983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1pPr>
      <a:lvl2pPr marL="283510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2pPr>
      <a:lvl3pPr marL="56701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3pPr>
      <a:lvl4pPr marL="85052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5pPr>
      <a:lvl6pPr marL="141754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6pPr>
      <a:lvl7pPr marL="1701058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7pPr>
      <a:lvl8pPr marL="1984568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8pPr>
      <a:lvl9pPr marL="2268078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9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線上 高中物理動手學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695682" y="1191107"/>
              <a:ext cx="1466636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擺的物理</a:t>
              </a:r>
              <a:endPara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93086" y="2383727"/>
            <a:ext cx="6298529" cy="78548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單擺及共振。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擺的共振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如右圖所示。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懸掛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50cm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單擺*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分別為單擺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及單擺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靜止，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做小角度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∘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擺動，並錄影。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紀錄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之最大振福，並繼續觀察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BABABA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能量傳遞週期。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改變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之長度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(59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56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53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47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44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41cm)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，共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組，再使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靜止，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做小角度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∘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擺動，並錄影。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紀錄上述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種擺長時，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之最大振福。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劃出共振曲線。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觀察當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之擺長為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44cm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及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47cm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時，能量是否會依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B→A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→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的路徑傳遞，並錄影。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*影片為橫向拍攝、有字幕。影像清晰，使用麥克風錄音。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*影片中有說明這一組的創意或創新。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*影片中要呈現做實驗的情形以及實驗數據。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F616C9-9AD1-40E1-A156-BBCC8BA9D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34" y="2786743"/>
            <a:ext cx="3496081" cy="2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4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267502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線上 高中物理動手學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695684" y="1191107"/>
              <a:ext cx="1466636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擺的物理</a:t>
              </a:r>
              <a:endPara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93086" y="2383727"/>
            <a:ext cx="6298529" cy="8178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傅科擺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傅科擺、科氏力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單擺*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擺長需大於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公分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、手機*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、旋轉椅*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如右圖所示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將單擺固定於旋轉椅上，單擺的擺繩需和旋轉椅的轉軸在同一直線上。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將一支手機置於坐墊上並在實驗時開啟錄影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手機的鏡頭要在旋轉椅的轉軸上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，另一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支手機手持錄實驗過程。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先使單擺開始擺動後再非常非常慢地轉動旋轉椅。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分析觀察者在慣性座標與轉動座標看到的現象。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*影片為橫向拍攝、有字幕。影像清晰，使用麥克風錄音。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*影片中有說明這一組的創意或創新。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*影片中要呈現做實驗的情形以及實驗數據。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A3749A-55C2-4DD2-8517-76A36494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034" y="2487494"/>
            <a:ext cx="2419452" cy="32253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5AD972-E08C-4791-9BA6-819DB21A0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50057" flipV="1">
            <a:off x="4950448" y="4459738"/>
            <a:ext cx="821386" cy="3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695680" y="1191107"/>
              <a:ext cx="1466636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簡諧運動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1AEBB85-EC96-4A61-B23F-2AB8D92E70E8}"/>
                  </a:ext>
                </a:extLst>
              </p:cNvPr>
              <p:cNvSpPr txBox="1"/>
              <p:nvPr/>
            </p:nvSpPr>
            <p:spPr>
              <a:xfrm>
                <a:off x="693086" y="2383727"/>
                <a:ext cx="6298529" cy="83116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3333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實驗名稱：</a:t>
                </a:r>
                <a:endParaRPr lang="en-US" altLang="zh-TW" sz="2000" b="1" dirty="0">
                  <a:solidFill>
                    <a:srgbClr val="3333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lphaU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橡皮筋或彈簧的虎克定律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量化實驗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r>
                  <a:rPr lang="zh-TW" altLang="en-US" sz="9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9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實驗原理：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虎克定律。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4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實驗器材：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橡皮筋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(or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彈簧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、支架、砝碼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(or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任意重物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endParaRPr lang="en-US" altLang="zh-TW" sz="14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實驗步驟：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●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彈簧：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70092" indent="-370092">
                  <a:buFont typeface="+mj-lt"/>
                  <a:buAutoNum type="arabicPeriod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將砝碼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(or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重物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掛於彈簧下方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70092" indent="-370092">
                  <a:buFont typeface="+mj-lt"/>
                  <a:buAutoNum type="arabicPeriod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同一個彈簧分次掛五個不同的質量砝碼，紀錄彈簧在掛不同質量砝碼時的長度的變化。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70092" indent="-370092">
                  <a:buFont typeface="+mj-lt"/>
                  <a:buAutoNum type="arabicPeriod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須以</a:t>
                </a:r>
                <a:r>
                  <a:rPr lang="zh-TW" altLang="en-US" sz="1600" b="1" u="sng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圖表形式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呈現彈簧伸長量與質量之關係，根據虎克定律  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1" dirty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=-k</a:t>
                </a:r>
                <a14:m>
                  <m:oMath xmlns:m="http://schemas.openxmlformats.org/officeDocument/2006/math">
                    <m:r>
                      <a:rPr lang="en-US" altLang="zh-TW" sz="1600" b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，求出彈力係數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●</a:t>
                </a:r>
                <a:r>
                  <a:rPr lang="zh-TW" altLang="en-US" sz="1511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橡皮筋：</a:t>
                </a:r>
                <a:endParaRPr lang="en-US" altLang="zh-TW" sz="1511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511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 </a:t>
                </a:r>
                <a:r>
                  <a:rPr lang="zh-TW" altLang="en-US" sz="1511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將長桿架在兩任意平台上。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2.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將五條橡皮筋用鉤子分別掛在長桿上。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rabicPeriod" startAt="3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在五條橡皮筋下方綁上塑膠袋，並各放入一瓶、兩瓶、三瓶、四瓶、五瓶裝滿水的寶特瓶在塑膠袋中。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如上圖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AutoNum type="arabicPeriod" startAt="3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觀察五條橡皮筋的伸長量並算出彈性係數。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rabicPeriod" startAt="3"/>
                </a:pP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u="sng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上述兩個實驗擇一即可</a:t>
                </a:r>
                <a:endParaRPr lang="en-US" altLang="zh-TW" sz="2000" b="1" u="sng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1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11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檢驗項目：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*影片為橫向拍攝、有字幕。影像清晰，使用麥克風錄音。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*影片中有自製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《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原理講解圖板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》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*影片中有說明這一組的創意或創新。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*影片中要呈現做實驗的情形以及實驗數據。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以表格紀錄並繪製圖表佳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*影片中要講解虎克定律的原理。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1AEBB85-EC96-4A61-B23F-2AB8D92E7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6" y="2383727"/>
                <a:ext cx="6298529" cy="8311634"/>
              </a:xfrm>
              <a:prstGeom prst="rect">
                <a:avLst/>
              </a:prstGeom>
              <a:blipFill>
                <a:blip r:embed="rId4"/>
                <a:stretch>
                  <a:fillRect l="-1006" t="-3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C600671-45EF-4243-B0FA-8ECBFCC83A7D}"/>
              </a:ext>
            </a:extLst>
          </p:cNvPr>
          <p:cNvGrpSpPr/>
          <p:nvPr/>
        </p:nvGrpSpPr>
        <p:grpSpPr>
          <a:xfrm>
            <a:off x="3779837" y="2720848"/>
            <a:ext cx="2846832" cy="2179003"/>
            <a:chOff x="3968496" y="2548128"/>
            <a:chExt cx="2846832" cy="21790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80877E1-2136-483F-AFE4-84B0E7E196F0}"/>
                </a:ext>
              </a:extLst>
            </p:cNvPr>
            <p:cNvSpPr/>
            <p:nvPr/>
          </p:nvSpPr>
          <p:spPr>
            <a:xfrm>
              <a:off x="3968496" y="2548128"/>
              <a:ext cx="2846832" cy="1097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0488D9E-3F14-463D-8B23-C62256F3BCD9}"/>
                </a:ext>
              </a:extLst>
            </p:cNvPr>
            <p:cNvSpPr/>
            <p:nvPr/>
          </p:nvSpPr>
          <p:spPr>
            <a:xfrm>
              <a:off x="4471499" y="2680498"/>
              <a:ext cx="114610" cy="449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8DA805F-5262-48CA-83F2-CA472EE1CE8E}"/>
                </a:ext>
              </a:extLst>
            </p:cNvPr>
            <p:cNvSpPr/>
            <p:nvPr/>
          </p:nvSpPr>
          <p:spPr>
            <a:xfrm>
              <a:off x="4934531" y="2672178"/>
              <a:ext cx="114610" cy="7354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FA8AB84-6532-4962-B87B-49B41C25FD72}"/>
                </a:ext>
              </a:extLst>
            </p:cNvPr>
            <p:cNvSpPr/>
            <p:nvPr/>
          </p:nvSpPr>
          <p:spPr>
            <a:xfrm>
              <a:off x="5383674" y="2668890"/>
              <a:ext cx="116796" cy="1103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CD1203-C626-4289-9035-F9DA725175C0}"/>
                </a:ext>
              </a:extLst>
            </p:cNvPr>
            <p:cNvSpPr/>
            <p:nvPr/>
          </p:nvSpPr>
          <p:spPr>
            <a:xfrm>
              <a:off x="5848892" y="2668888"/>
              <a:ext cx="116796" cy="1464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5EC56C2-FA78-445B-A1A7-2CF37095297E}"/>
                </a:ext>
              </a:extLst>
            </p:cNvPr>
            <p:cNvSpPr/>
            <p:nvPr/>
          </p:nvSpPr>
          <p:spPr>
            <a:xfrm>
              <a:off x="6300221" y="2679333"/>
              <a:ext cx="116796" cy="18621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6512C88-26FE-4CC3-A355-A01F25A8AD3A}"/>
                </a:ext>
              </a:extLst>
            </p:cNvPr>
            <p:cNvSpPr/>
            <p:nvPr/>
          </p:nvSpPr>
          <p:spPr>
            <a:xfrm>
              <a:off x="4243145" y="3029765"/>
              <a:ext cx="579120" cy="37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en-US" altLang="zh-TW" sz="8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1E590839-B85D-4ED1-B5A5-6B5CE7D2007A}"/>
                </a:ext>
              </a:extLst>
            </p:cNvPr>
            <p:cNvSpPr/>
            <p:nvPr/>
          </p:nvSpPr>
          <p:spPr>
            <a:xfrm>
              <a:off x="4675890" y="3335409"/>
              <a:ext cx="579120" cy="37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en-US" altLang="zh-TW" sz="8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C60BAB35-0F26-411B-B260-567C2E612CC1}"/>
                </a:ext>
              </a:extLst>
            </p:cNvPr>
            <p:cNvSpPr/>
            <p:nvPr/>
          </p:nvSpPr>
          <p:spPr>
            <a:xfrm>
              <a:off x="5152512" y="3653146"/>
              <a:ext cx="579120" cy="37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en-US" altLang="zh-TW" sz="8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2AF3D146-FAB1-4E77-A2F7-597E5352D6AD}"/>
                </a:ext>
              </a:extLst>
            </p:cNvPr>
            <p:cNvSpPr/>
            <p:nvPr/>
          </p:nvSpPr>
          <p:spPr>
            <a:xfrm>
              <a:off x="5617730" y="3992442"/>
              <a:ext cx="579120" cy="37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en-US" altLang="zh-TW" sz="8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EB62A67E-F6AA-4112-9A26-41E533CAA41A}"/>
                </a:ext>
              </a:extLst>
            </p:cNvPr>
            <p:cNvSpPr/>
            <p:nvPr/>
          </p:nvSpPr>
          <p:spPr>
            <a:xfrm>
              <a:off x="6069059" y="4355908"/>
              <a:ext cx="579120" cy="37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en-US" altLang="zh-TW" sz="8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2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695680" y="1191107"/>
              <a:ext cx="1466636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簡諧運動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93086" y="2383727"/>
            <a:ext cx="6298529" cy="8017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實驗名稱：</a:t>
            </a:r>
            <a:endParaRPr lang="en-US" altLang="zh-TW" sz="20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以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測量簡諧運動、阻尼振盪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量化實驗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實驗原理：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簡諧運動、阻尼振盪。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實驗器材：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彈簧、支架、手機、手機套、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 App</a:t>
            </a: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實驗步驟：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手機開啟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，選擇不含重力之加速度。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將手機掛於彈簧下方。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將手機下拉一段距離後按下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三角形鍵開始測量並觀察手機的振幅變化並紀錄之。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於實驗中請同時利用遠端存取功能投影至電腦上觀察及記錄波型</a:t>
            </a:r>
          </a:p>
          <a:p>
            <a:pPr marL="370092" indent="-370092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按下暫停鍵完成紀錄後點選右上選項匯出實驗數據，並且須將實驗過程全程錄影。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簡諧運動實驗之數據應有至少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個週期、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用厚紙板夾在彈簧下端，製造空氣阻力，觀察阻尼振盪，阻尼振盪實驗數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據應紀錄至振幅幾乎趨近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檢驗項目：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*影片為橫向拍攝、有字幕。影像清晰，使用麥克風錄音。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*影片中有自製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原理講解圖板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*影片中有說明這一組的創意或創新。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*影片中要呈現做實驗的情形以及實驗數據，以上內容皆須包含。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*影片中要講解簡諧運動、阻尼振盪的原理。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E589D1-A98A-4AF7-B9BC-46CB5988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3" y="2259010"/>
            <a:ext cx="1429202" cy="295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39B6050-175B-454D-ACDA-0EF2FE665230}"/>
              </a:ext>
            </a:extLst>
          </p:cNvPr>
          <p:cNvCxnSpPr>
            <a:cxnSpLocks/>
          </p:cNvCxnSpPr>
          <p:nvPr/>
        </p:nvCxnSpPr>
        <p:spPr>
          <a:xfrm flipV="1">
            <a:off x="4515060" y="2669746"/>
            <a:ext cx="792988" cy="710756"/>
          </a:xfrm>
          <a:prstGeom prst="straightConnector1">
            <a:avLst/>
          </a:prstGeom>
          <a:ln w="57150">
            <a:solidFill>
              <a:srgbClr val="EA1A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0FE8E3-9308-4B8E-BD02-4D7893ED2E76}"/>
              </a:ext>
            </a:extLst>
          </p:cNvPr>
          <p:cNvSpPr txBox="1"/>
          <p:nvPr/>
        </p:nvSpPr>
        <p:spPr>
          <a:xfrm>
            <a:off x="3395935" y="3252105"/>
            <a:ext cx="1226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點選不含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重力加速度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5F3ACE-D687-4AFC-B025-3B29804F95DC}"/>
              </a:ext>
            </a:extLst>
          </p:cNvPr>
          <p:cNvSpPr txBox="1"/>
          <p:nvPr/>
        </p:nvSpPr>
        <p:spPr>
          <a:xfrm>
            <a:off x="1549970" y="8500747"/>
            <a:ext cx="196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個週期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663DDAB-3DDE-4ED9-93B7-5B3B151FCE71}"/>
              </a:ext>
            </a:extLst>
          </p:cNvPr>
          <p:cNvSpPr txBox="1"/>
          <p:nvPr/>
        </p:nvSpPr>
        <p:spPr>
          <a:xfrm>
            <a:off x="4515060" y="8555069"/>
            <a:ext cx="196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振幅幾乎趨近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6C9D16-13E0-4463-8C90-9396C975D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34" y="7318305"/>
            <a:ext cx="2067383" cy="1182442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4C99B80-4638-4378-B565-C36C6DA618B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495500" y="8077200"/>
            <a:ext cx="143300" cy="477869"/>
          </a:xfrm>
          <a:prstGeom prst="straightConnector1">
            <a:avLst/>
          </a:prstGeom>
          <a:ln w="57150">
            <a:solidFill>
              <a:srgbClr val="EA1A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47A33BE-8533-4B27-AC59-55E099888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983" y="7283761"/>
            <a:ext cx="2498854" cy="11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6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2B8A2495-A452-4F2E-85F8-815FAAC758B9}"/>
              </a:ext>
            </a:extLst>
          </p:cNvPr>
          <p:cNvGrpSpPr/>
          <p:nvPr/>
        </p:nvGrpSpPr>
        <p:grpSpPr>
          <a:xfrm>
            <a:off x="2666270" y="2966388"/>
            <a:ext cx="2449520" cy="1929692"/>
            <a:chOff x="4238299" y="2895087"/>
            <a:chExt cx="2449520" cy="192969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18B4684-7956-4745-83ED-93C6CF6E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855" y="2895087"/>
              <a:ext cx="1804975" cy="1804975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BF4F368-FC52-4B9A-B23D-121FF9744340}"/>
                </a:ext>
              </a:extLst>
            </p:cNvPr>
            <p:cNvSpPr txBox="1"/>
            <p:nvPr/>
          </p:nvSpPr>
          <p:spPr>
            <a:xfrm>
              <a:off x="4238299" y="4486225"/>
              <a:ext cx="24495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 forced harmonic oscillator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1AEBB85-EC96-4A61-B23F-2AB8D92E70E8}"/>
                  </a:ext>
                </a:extLst>
              </p:cNvPr>
              <p:cNvSpPr txBox="1"/>
              <p:nvPr/>
            </p:nvSpPr>
            <p:spPr>
              <a:xfrm>
                <a:off x="693086" y="2383234"/>
                <a:ext cx="6298529" cy="8032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3333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實驗名稱：</a:t>
                </a:r>
                <a:endParaRPr lang="en-US" altLang="zh-TW" sz="2000" b="1" dirty="0">
                  <a:solidFill>
                    <a:srgbClr val="3333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C.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詳細操作及解說簡諧振盪、阻尼振盪與共振之模擬程式。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實驗原理：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簡諧振盪、阻尼振盪、共振。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1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11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實驗器材：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電腦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(or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手機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r>
                  <a:rPr lang="zh-TW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建議用電腦操作</a:t>
                </a:r>
                <a:r>
                  <a:rPr lang="zh-TW" altLang="en-US" sz="7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7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7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實驗步驟：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1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rabicPeriod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開啟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The forced harmonic oscillator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模擬程式網頁，觀察阻尼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震盪，並講解說明。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rabicPeriod" startAt="2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請先將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6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16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𝐹</m:t>
                        </m:r>
                      </m:e>
                      <m:sub>
                        <m:r>
                          <a:rPr lang="zh-TW" altLang="en-US" sz="16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zh-TW" altLang="en-US" sz="1600" b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</m:t>
                    </m:r>
                    <m:sSub>
                      <m:sSubPr>
                        <m:ctrlPr>
                          <a:rPr lang="en-US" altLang="zh-TW" sz="1600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600" b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en-US" altLang="zh-TW" sz="1600" b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設為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，嘗試改變 </a:t>
                </a:r>
                <a14:m>
                  <m:oMath xmlns:m="http://schemas.openxmlformats.org/officeDocument/2006/math">
                    <m:r>
                      <a:rPr lang="zh-TW" altLang="en-US" sz="1600" b="1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TW" altLang="en-US" sz="1600" b="1" dirty="0"/>
                  <a:t>、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1600" b="1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1600" b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觀察圖形的變化。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Tx/>
                  <a:buAutoNum type="arabicPeriod" startAt="2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分別說明：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說明內容請搭配操作畫面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(a) </a:t>
                </a:r>
                <a:r>
                  <a:rPr lang="zh-TW" altLang="en-US" sz="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改變 </a:t>
                </a:r>
                <a14:m>
                  <m:oMath xmlns:m="http://schemas.openxmlformats.org/officeDocument/2006/math">
                    <m:r>
                      <a:rPr lang="zh-TW" altLang="en-US" sz="1600" b="1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對模擬圖形造成什麼變化，並說明原因。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(b)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改變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對模擬圖形的什麼變化，並說明原因。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(c)</a:t>
                </a:r>
                <a:r>
                  <a:rPr lang="en-US" altLang="zh-TW" sz="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改變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1600" b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對模擬圖形的什麼變化，並說明原因。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(d) 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在何種條件下圖形會是簡諧振盪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?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請詳細說明原因。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(e)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在何種條件下圖形會是阻尼振盪 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?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請詳細說明原因。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rabicPeriod" startAt="4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6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16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𝐹</m:t>
                        </m:r>
                      </m:e>
                      <m:sub>
                        <m:r>
                          <a:rPr lang="zh-TW" altLang="en-US" sz="16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zh-TW" altLang="en-US" sz="1600" b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</m:t>
                    </m:r>
                    <m:sSub>
                      <m:sSubPr>
                        <m:ctrlPr>
                          <a:rPr lang="en-US" altLang="zh-TW" sz="1600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600" b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en-US" altLang="zh-TW" sz="1600" b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設為合適之值，改變 </a:t>
                </a:r>
                <a14:m>
                  <m:oMath xmlns:m="http://schemas.openxmlformats.org/officeDocument/2006/math">
                    <m:r>
                      <a:rPr lang="zh-TW" altLang="en-US" sz="1600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sSub>
                      <m:sSubPr>
                        <m:ctrlPr>
                          <a:rPr lang="en-US" altLang="zh-TW" sz="1600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600" b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en-US" altLang="zh-TW" sz="1600" b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，觀察在何種情況下會產生共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振，並說明原因。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AutoNum type="arabicPeriod" startAt="5"/>
                </a:pP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請找一支</a:t>
                </a:r>
                <a:r>
                  <a:rPr lang="en-US" altLang="zh-TW" sz="1600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iphone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或找有</a:t>
                </a:r>
                <a:r>
                  <a:rPr lang="en-US" altLang="zh-TW" sz="1600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iphone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朋友一起玩 </a:t>
                </a:r>
                <a:r>
                  <a:rPr lang="en-US" altLang="zh-TW" sz="1600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DR.Osci.HD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，嘗試在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上面做出簡諧振盪、阻尼振盪 和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共振。錄製遊戲過程，講解原理。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9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9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檢驗項目：</a:t>
                </a:r>
                <a:endPara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*影片為橫向拍攝、有字幕。影像清晰，使用麥克風錄音。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*影片中有自製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《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原理講解圖板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》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*影片中有說明這一組的創意或創新。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>
                  <a:buFont typeface="+mj-lt"/>
                  <a:buAutoNum type="arabicPeriod"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*影片中要講解簡諧運動、阻尼震盪、共振的原理。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1AEBB85-EC96-4A61-B23F-2AB8D92E7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6" y="2383234"/>
                <a:ext cx="6298529" cy="8032968"/>
              </a:xfrm>
              <a:prstGeom prst="rect">
                <a:avLst/>
              </a:prstGeom>
              <a:blipFill>
                <a:blip r:embed="rId3"/>
                <a:stretch>
                  <a:fillRect l="-1006" t="-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695680" y="1191107"/>
              <a:ext cx="1466636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簡諧運動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A651C73-FDAE-4588-8BA5-C8F917031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978" y="7560314"/>
            <a:ext cx="2067383" cy="118244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E32D6B1-E03E-4EC9-8DFD-E45E6284E12A}"/>
              </a:ext>
            </a:extLst>
          </p:cNvPr>
          <p:cNvSpPr txBox="1"/>
          <p:nvPr/>
        </p:nvSpPr>
        <p:spPr>
          <a:xfrm>
            <a:off x="4581978" y="8765647"/>
            <a:ext cx="2151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y-t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圖進行說明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09D1D5-BF91-1D4F-AD44-D4EAA7372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188" y="2966388"/>
            <a:ext cx="1270654" cy="12291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4966B9-A7E8-8E47-ACEF-A332F5CD2635}"/>
              </a:ext>
            </a:extLst>
          </p:cNvPr>
          <p:cNvSpPr txBox="1"/>
          <p:nvPr/>
        </p:nvSpPr>
        <p:spPr>
          <a:xfrm>
            <a:off x="5123415" y="4105344"/>
            <a:ext cx="186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上面這個</a:t>
            </a:r>
            <a:r>
              <a:rPr kumimoji="1"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App</a:t>
            </a:r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</a:t>
            </a:r>
            <a:r>
              <a:rPr kumimoji="1" lang="en-US" altLang="zh-TW" sz="1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iphone</a:t>
            </a:r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有，請找朋友一起玩或借用。</a:t>
            </a:r>
            <a:endParaRPr kumimoji="1" lang="en-US" altLang="zh-TW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156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1AEC9516-9297-4835-8149-8FA1EE9CAED4}"/>
              </a:ext>
            </a:extLst>
          </p:cNvPr>
          <p:cNvGrpSpPr/>
          <p:nvPr/>
        </p:nvGrpSpPr>
        <p:grpSpPr>
          <a:xfrm>
            <a:off x="1" y="-187"/>
            <a:ext cx="7559674" cy="10692000"/>
            <a:chOff x="1" y="-187"/>
            <a:chExt cx="7559674" cy="1069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A6C300D-4149-4EF5-99CB-60CD94C85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2015"/>
            <a:stretch/>
          </p:blipFill>
          <p:spPr>
            <a:xfrm>
              <a:off x="152470" y="-187"/>
              <a:ext cx="7254734" cy="106920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A7EEA4A-5E66-4329-AC64-BFBCC44BD18D}"/>
                </a:ext>
              </a:extLst>
            </p:cNvPr>
            <p:cNvSpPr/>
            <p:nvPr/>
          </p:nvSpPr>
          <p:spPr>
            <a:xfrm>
              <a:off x="1" y="0"/>
              <a:ext cx="152470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C1B893-7E8B-49B0-8C5F-EDA056E7550B}"/>
                </a:ext>
              </a:extLst>
            </p:cNvPr>
            <p:cNvSpPr/>
            <p:nvPr/>
          </p:nvSpPr>
          <p:spPr>
            <a:xfrm>
              <a:off x="7407205" y="0"/>
              <a:ext cx="152470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9313164-36F6-4B85-8EC0-BE6858F30182}"/>
              </a:ext>
            </a:extLst>
          </p:cNvPr>
          <p:cNvGrpSpPr/>
          <p:nvPr/>
        </p:nvGrpSpPr>
        <p:grpSpPr>
          <a:xfrm>
            <a:off x="1" y="-94"/>
            <a:ext cx="7559674" cy="10692000"/>
            <a:chOff x="1" y="-94"/>
            <a:chExt cx="7559674" cy="10692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A7B7619-BC86-4986-B7AB-D0CE416AD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6"/>
            <a:stretch/>
          </p:blipFill>
          <p:spPr>
            <a:xfrm>
              <a:off x="152469" y="-94"/>
              <a:ext cx="7254736" cy="10692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BD4918C-A501-4495-AB20-086064FDC82E}"/>
                </a:ext>
              </a:extLst>
            </p:cNvPr>
            <p:cNvSpPr/>
            <p:nvPr/>
          </p:nvSpPr>
          <p:spPr>
            <a:xfrm>
              <a:off x="1" y="0"/>
              <a:ext cx="152470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28F500-0607-4989-BDBF-75F7FBCE66C7}"/>
                </a:ext>
              </a:extLst>
            </p:cNvPr>
            <p:cNvSpPr/>
            <p:nvPr/>
          </p:nvSpPr>
          <p:spPr>
            <a:xfrm>
              <a:off x="7407205" y="-94"/>
              <a:ext cx="152470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02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6808D4-E98C-4620-AEE4-530514CF1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5"/>
          <a:stretch/>
        </p:blipFill>
        <p:spPr>
          <a:xfrm>
            <a:off x="-163" y="1018230"/>
            <a:ext cx="7560000" cy="86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F72DDC-924A-41F9-BA1C-70679253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67105"/>
          <a:stretch/>
        </p:blipFill>
        <p:spPr>
          <a:xfrm>
            <a:off x="0" y="3189526"/>
            <a:ext cx="7560000" cy="43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8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1376</Words>
  <Application>Microsoft Office PowerPoint</Application>
  <PresentationFormat>自訂</PresentationFormat>
  <Paragraphs>165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微軟正黑體</vt:lpstr>
      <vt:lpstr>標楷體</vt:lpstr>
      <vt:lpstr>Arial</vt:lpstr>
      <vt:lpstr>Calibri</vt:lpstr>
      <vt:lpstr>Calibri Light</vt:lpstr>
      <vt:lpstr>Cambria Math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單擺與簡諧運動 進階學習</dc:title>
  <dc:creator>洪至庚</dc:creator>
  <cp:lastModifiedBy>zxc mickey</cp:lastModifiedBy>
  <cp:revision>8</cp:revision>
  <dcterms:created xsi:type="dcterms:W3CDTF">2021-03-02T03:40:04Z</dcterms:created>
  <dcterms:modified xsi:type="dcterms:W3CDTF">2022-03-23T11:53:33Z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2021-03-02T00:00:00Z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2021-03-02T00:00:00Z</vt:filetime>
  </property>
</Properties>
</file>